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6" r:id="rId8"/>
    <p:sldId id="263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54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4ACF66-2538-8D20-CF6D-11AE8FFAF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D4836AC-8A89-3586-F2FA-278EF950B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5BCEE9C-DC6C-4E25-2027-EB90FC11E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7FBCF6-8F2E-C6F4-09AD-AAB94E3C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75ED0F-5AE0-5AF7-AE72-9E37C24D5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572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4F61FD-B485-CD53-E227-805840DE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7B18EB2-99C2-7D23-682B-FA8CCB944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9C5937-EAFD-B608-467D-65AF6F20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FD55A7-F2F2-50B0-7D2B-80D9ADED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3DB140C-90FB-5C03-8486-0CE43E8B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398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014BAC6-9B4B-B4F0-FBF2-F80EB91D4A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A33FBB4-CB8D-243F-97BA-114BBF4BD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1C4D4C5-4CA2-2A1B-1C98-D7B7B8634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A9D720A-935D-D3EB-3F87-A5187AC8A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EDA5F87-2060-91E1-C71C-DB6E1F26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041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950687-EBD3-F5CA-8C73-C72B5ECA7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0294698-116D-9F83-0841-3FDF9AF75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5615ED3-614C-2CB0-E54C-17B37B6D0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2754F03-BC10-6EEB-8FA7-05804D2EB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8BDCDD1-72AC-14DC-BFEA-0C511FE4D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19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3CEADE-6FD4-E223-A7B1-D19CC04E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A7EE3A-E087-5BD7-75F5-B0E279E58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DE97D96-0F83-6B9F-050D-18481C1D8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BB619B-BC21-16B1-004C-BE00348F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F90C3F-A080-DC7E-B21F-FEC6C2934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826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CBD79C-7EFE-BDD9-2687-FAC19D8C3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65F44A4-94B5-0B0D-5CBE-72C1D22C5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FDF9BE8-44DF-F13F-C6B5-ABDC7CD83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F4D8F65-8F25-CC05-B8E0-A33342FD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1E0B563-BA6B-3A6B-4117-9AFEF3DF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46546CE-DD52-BFA3-D508-029B4390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068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35FCA3-8819-8E8A-B730-0C2D188B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21C6619-257B-14C1-D97A-E7C16DBC4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A3299CE-D385-EBE1-C369-5F0D2D32C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E088C56-BDFA-BE5D-C49A-9F4E5DA5C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36C6377-B9E7-C687-324B-850C44F80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18FA4F8-FC3D-6E3B-4C5C-F24205DE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45D78BF-9831-6025-D382-44CBC7654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D668854-B36E-E30F-FA85-5FC119CB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481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DE1291-F4DA-3443-8310-97D2DE18C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37B49B0-BD04-5A41-FAF9-A39D50DF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91870D3-02A8-D917-9522-A25479D3F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9F6FD10-404E-B26B-7E08-D40B8947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609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F790A88-59FE-2F48-89FE-08BC97E04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BDD9D85-2F2D-B1E4-7B90-2602100C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1CB9D92-064C-D8AE-C57D-3FBB612C6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397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013189-7420-0CBD-D3ED-9C509A8E0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D8EB384-0B8A-CA5D-10EC-C9337C7FE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A0EA981-E391-47DE-199F-35F14A5E9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72CFA9C-2F14-4190-9722-7B76C196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2FBC4FD-ACBB-3348-4FD2-C83E6163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ED16A25-E8B5-7515-7C5C-A45490AE1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489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286DE0-E876-BA7E-8996-07696187B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1D851C1-3B8D-1C22-0949-E2B6B5A7D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21177A9-BFE0-4BA9-3698-241C58C65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6BE3C85-6A34-7AFB-5B51-D58945AB2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14C40A4-9C65-6406-7C62-FB2B03ECD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9ECFC6E-8C5D-FCB5-CB8C-EABDE657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885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0268EF-0A39-35DE-3022-CD1E3EAF8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B72349-68F7-605A-E289-15FE85CC8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A13DBF-5FA9-5395-0D43-02E391B89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80A6A-3814-46AC-B77C-4F827638F89D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68D88C8-0770-810F-2FC9-EBD73B5C0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889F6AA-7CFA-1773-F06F-9810D78F8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10726-9F97-4203-BD48-3001E18C0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5088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rant.ru/products/ipo/prime/doc/401333920/" TargetMode="External"/><Relationship Id="rId2" Type="http://schemas.openxmlformats.org/officeDocument/2006/relationships/hyperlink" Target="https://www.garant.ru/products/ipo/prime/doc/400807193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CC09EC-4853-25DF-C80F-456C57A17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755254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Переход </a:t>
            </a:r>
            <a:r>
              <a:rPr lang="ru-RU" b="1" dirty="0" err="1">
                <a:solidFill>
                  <a:schemeClr val="bg1"/>
                </a:solidFill>
              </a:rPr>
              <a:t>Турунтаевской</a:t>
            </a:r>
            <a:r>
              <a:rPr lang="ru-RU" b="1" dirty="0">
                <a:solidFill>
                  <a:schemeClr val="bg1"/>
                </a:solidFill>
              </a:rPr>
              <a:t> школы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на новые ФГОС</a:t>
            </a:r>
          </a:p>
        </p:txBody>
      </p:sp>
    </p:spTree>
    <p:extLst>
      <p:ext uri="{BB962C8B-B14F-4D97-AF65-F5344CB8AC3E}">
        <p14:creationId xmlns:p14="http://schemas.microsoft.com/office/powerpoint/2010/main" xmlns="" val="307010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A8F716-8FF3-5C55-52AB-D5F0A57F4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just"/>
            <a:r>
              <a:rPr lang="ru-RU" sz="3200" b="1" i="0" dirty="0">
                <a:solidFill>
                  <a:schemeClr val="bg1"/>
                </a:solidFill>
                <a:effectLst/>
                <a:latin typeface="Circe"/>
              </a:rPr>
              <a:t>Что такое Федеральный государственный образовательный стандарт (ФГОС)?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B4FE46-0A60-F0BE-CCE4-26BBAE216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1825625"/>
            <a:ext cx="11239131" cy="48681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0070C0"/>
                </a:solidFill>
                <a:effectLst/>
                <a:latin typeface="Circe"/>
              </a:rPr>
              <a:t>ФГОС — это фундамент образовательного процесса в школе.</a:t>
            </a:r>
            <a:endParaRPr lang="ru-RU" b="1" i="0" u="sng" dirty="0">
              <a:solidFill>
                <a:srgbClr val="0070C0"/>
              </a:solidFill>
              <a:effectLst/>
              <a:latin typeface="Circe"/>
            </a:endParaRPr>
          </a:p>
          <a:p>
            <a:pPr algn="just"/>
            <a:r>
              <a:rPr lang="ru-RU" b="1" u="sng" dirty="0">
                <a:solidFill>
                  <a:srgbClr val="0070C0"/>
                </a:solidFill>
                <a:latin typeface="Circe"/>
              </a:rPr>
              <a:t>ФГОС определяет</a:t>
            </a:r>
            <a:r>
              <a:rPr lang="ru-RU" b="1" dirty="0">
                <a:solidFill>
                  <a:srgbClr val="0070C0"/>
                </a:solidFill>
                <a:latin typeface="Circe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требования к программам образования, условиям их реализации, образовательным результатам школьников; </a:t>
            </a:r>
            <a:r>
              <a:rPr lang="ru-RU" dirty="0">
                <a:solidFill>
                  <a:srgbClr val="000000"/>
                </a:solidFill>
                <a:latin typeface="Circe"/>
              </a:rPr>
              <a:t>в</a:t>
            </a:r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ремя, рассчитанное на прохождение программы; обязательные к изучению предметы и др.</a:t>
            </a:r>
          </a:p>
          <a:p>
            <a:pPr algn="just"/>
            <a:r>
              <a:rPr lang="ru-RU" b="1" i="0" u="sng" dirty="0">
                <a:solidFill>
                  <a:srgbClr val="0070C0"/>
                </a:solidFill>
                <a:effectLst/>
                <a:latin typeface="Circe"/>
              </a:rPr>
              <a:t>ФГОС обеспечивает</a:t>
            </a:r>
            <a:r>
              <a:rPr lang="ru-RU" b="1" i="0" dirty="0">
                <a:solidFill>
                  <a:srgbClr val="0070C0"/>
                </a:solidFill>
                <a:effectLst/>
                <a:latin typeface="Circe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создание единого образовательного пространства по всей России, а также преемственность образовательных программ различных уровней общего образования (начального, основного, среднего). 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С учетом требований, обозначенных во ФГОС, пишут учебники и методички, разрабатывают задания для ОГЭ и ЕГЭ.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05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07A642-31B8-CBC4-CF22-FAFBFF3C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24237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ru-RU" sz="3200" b="1" i="0" dirty="0">
                <a:solidFill>
                  <a:srgbClr val="000000"/>
                </a:solidFill>
                <a:effectLst/>
                <a:latin typeface="+mn-lt"/>
              </a:rPr>
              <a:t/>
            </a:r>
            <a:br>
              <a:rPr lang="ru-RU" sz="3200" b="1" i="0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ru-RU" sz="3200" b="1" i="0" dirty="0">
                <a:solidFill>
                  <a:srgbClr val="000000"/>
                </a:solidFill>
                <a:effectLst/>
                <a:latin typeface="+mn-lt"/>
              </a:rPr>
              <a:t>  </a:t>
            </a:r>
            <a:r>
              <a:rPr lang="ru-RU" sz="3600" b="1" i="0" dirty="0">
                <a:solidFill>
                  <a:schemeClr val="bg1"/>
                </a:solidFill>
                <a:effectLst/>
                <a:latin typeface="+mn-lt"/>
              </a:rPr>
              <a:t>Какие бывают ФГОС?</a:t>
            </a:r>
            <a:r>
              <a:rPr lang="ru-RU" b="1" i="0" dirty="0">
                <a:solidFill>
                  <a:srgbClr val="000000"/>
                </a:solidFill>
                <a:effectLst/>
                <a:latin typeface="Circe"/>
              </a:rPr>
              <a:t/>
            </a:r>
            <a:br>
              <a:rPr lang="ru-RU" b="1" i="0" dirty="0">
                <a:solidFill>
                  <a:srgbClr val="000000"/>
                </a:solidFill>
                <a:effectLst/>
                <a:latin typeface="Circe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C23132C-E26D-CD47-CF7F-BCCD0CA79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solidFill>
                  <a:srgbClr val="0070C0"/>
                </a:solidFill>
                <a:effectLst/>
                <a:latin typeface="Circe"/>
              </a:rPr>
              <a:t>ФГОС НОО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Circe"/>
              </a:rPr>
              <a:t>: ФГОС начального общего образования (1-4 классы),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solidFill>
                  <a:srgbClr val="0070C0"/>
                </a:solidFill>
                <a:effectLst/>
                <a:latin typeface="Circe"/>
              </a:rPr>
              <a:t>ФГОС ООО: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Circe"/>
              </a:rPr>
              <a:t>ФГОС основного общего образования (5-9 классы),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solidFill>
                  <a:srgbClr val="0070C0"/>
                </a:solidFill>
                <a:effectLst/>
                <a:latin typeface="Circe"/>
              </a:rPr>
              <a:t>ФГОС СОО: 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Circe"/>
              </a:rPr>
              <a:t>ФГОС среднего общего образования (10-11 классы),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u="none" strike="noStrike" dirty="0">
                <a:solidFill>
                  <a:srgbClr val="000000"/>
                </a:solidFill>
                <a:effectLst/>
                <a:latin typeface="Circe"/>
              </a:rPr>
              <a:t>ФГОС образования обучающихся с ограниченными возможностями здоровья (ОВЗ).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1595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8A29AA-6E84-CD21-F365-132359960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</a:rPr>
              <a:t>История развития ФГОС в Российской Федерации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1E223D-BDDD-A303-5DEA-1DB22AED6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9002"/>
            <a:ext cx="10515600" cy="4758431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rgbClr val="0070C0"/>
                </a:solidFill>
                <a:effectLst/>
                <a:latin typeface="Circe"/>
              </a:rPr>
              <a:t>Первое поколение ФГОС (ГОС, 2004): </a:t>
            </a:r>
            <a:r>
              <a:rPr lang="ru-RU" dirty="0">
                <a:solidFill>
                  <a:srgbClr val="000000"/>
                </a:solidFill>
                <a:latin typeface="Circe"/>
              </a:rPr>
              <a:t>п</a:t>
            </a:r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одробно описывалось содержание образование: темы, дидактические единицы.</a:t>
            </a:r>
          </a:p>
          <a:p>
            <a:pPr algn="just"/>
            <a:r>
              <a:rPr lang="ru-RU" b="1" i="0" dirty="0">
                <a:solidFill>
                  <a:srgbClr val="0070C0"/>
                </a:solidFill>
                <a:effectLst/>
                <a:latin typeface="Circe"/>
              </a:rPr>
              <a:t>Второе поколение ФГОС (ФГОС </a:t>
            </a:r>
            <a:r>
              <a:rPr lang="ru-RU" b="1" i="0" dirty="0" smtClean="0">
                <a:solidFill>
                  <a:srgbClr val="0070C0"/>
                </a:solidFill>
                <a:effectLst/>
                <a:latin typeface="Circe"/>
              </a:rPr>
              <a:t>НОО </a:t>
            </a:r>
            <a:r>
              <a:rPr lang="ru-RU" b="1" i="0" dirty="0">
                <a:solidFill>
                  <a:srgbClr val="0070C0"/>
                </a:solidFill>
                <a:effectLst/>
                <a:latin typeface="Circe"/>
              </a:rPr>
              <a:t>/ ФГОС </a:t>
            </a:r>
            <a:r>
              <a:rPr lang="ru-RU" b="1" i="0" dirty="0" smtClean="0">
                <a:solidFill>
                  <a:srgbClr val="0070C0"/>
                </a:solidFill>
                <a:effectLst/>
                <a:latin typeface="Circe"/>
              </a:rPr>
              <a:t>ООО 2009- 2012): </a:t>
            </a:r>
            <a:r>
              <a:rPr lang="ru-RU" b="0" i="0" dirty="0">
                <a:solidFill>
                  <a:srgbClr val="000000"/>
                </a:solidFill>
                <a:effectLst/>
                <a:latin typeface="Circe"/>
              </a:rPr>
              <a:t>Акцент в них сделан на развитие универсальных учебных умений, то есть способности самостоятельно добывать информацию с использованием технологий и коммуникации с людьми.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Circe"/>
              </a:rPr>
              <a:t>Третье поколение ФГОС (ФГОС, 2021): </a:t>
            </a:r>
            <a:r>
              <a:rPr lang="ru-RU" dirty="0">
                <a:solidFill>
                  <a:srgbClr val="000000"/>
                </a:solidFill>
                <a:latin typeface="Circe"/>
              </a:rPr>
              <a:t>определяют чёткие требования к предметным результатам по каждой учебной дисциплине.</a:t>
            </a:r>
            <a:endParaRPr lang="ru-RU" b="1" i="0" dirty="0">
              <a:solidFill>
                <a:srgbClr val="000000"/>
              </a:solidFill>
              <a:effectLst/>
              <a:latin typeface="Circe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284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50C9E4-2130-AF94-499F-1D55A67FC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Новые ФГОС 2021 года определяют четкие требования к предметным результатам по каждой учебной дисциплине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489EFC-63FF-09E8-2A89-4B2189272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19" y="1325563"/>
            <a:ext cx="11620870" cy="553243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 по учебному предмету «Математика», ФГОС НОО.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сформированность системы знаний о числе как результате счета и измерения, о десятичном принципе записи чисел;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сформированность вычислительных навыков, умений выполнять устно и письменно арифметические действия с числами, решать текстовые задачи, оценивать полученный результат по критериям: достоверность/реальность, соответствие правилу/алгоритму;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развитие пространственного мышления: умения распознавать, изображать (от руки) и выполнять построение геометрических фигур (с заданными измерениями) с помощью чертежных инструментов; развитие наглядного представления о симметрии; овладение простейшими способами измерения длин, площадей;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 развитие логического и алгоритмического мышления: умения распознавать верные (истинные) и неверные (ложные) утверждения в простейших случаях в учебных и практических ситуациях, приводить пример и контрпример, строить простейшие алгоритмы и использовать изученные алгоритмы (вычислений, измерений) в учебных ситуациях;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 овладение элементами математической речи: умения формулировать утверждение (вывод, правило), строить логические рассуждения (одно-</a:t>
            </a:r>
            <a:r>
              <a:rPr lang="ru-RU" sz="3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двухшаговые</a:t>
            </a: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с использованием связок "если ..., то ...", "и", "все", "некоторые";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6) приобретение опыта работы с информацией, представленной в графической форме (простейшие таблицы, схемы, столбчатые диаграммы) и текстовой форме: умения извлекать, анализировать, использовать информацию и делать выводы, заполнять готовые формы данными;</a:t>
            </a:r>
          </a:p>
          <a:p>
            <a:pPr marL="0" indent="0" algn="just">
              <a:buNone/>
            </a:pP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7) использование начальных математических знаний при решении учебных и практических задач и в повседневных ситуациях для описания и объяснения окружающих предметов, процессов и явлений, оценки их количественных и пространственных отношений, в том числе в сфере личных и семейных финансов.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5497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933A5A-FFC0-1E2A-AFA6-6968A9CA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Новые ФГОС 2021 года определяют четкие требования к личностным и метапредметным образовательным результатам. </a:t>
            </a:r>
            <a:endParaRPr lang="ru-RU" sz="32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3E1DAA-7F08-B20E-44BF-3AF88A246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172" y="1941034"/>
            <a:ext cx="11501761" cy="435133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Универсальное учебное познавательное действие: работа с информацией (ФГОС ООО).</a:t>
            </a:r>
          </a:p>
          <a:p>
            <a:pPr marL="0" indent="0" algn="just">
              <a:buNone/>
            </a:pPr>
            <a:endParaRPr lang="ru-RU" sz="1400" b="1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применять различные методы, инструменты и запросы при поиске и отборе информации или данных из источников с учетом предложенной учебной задачи и заданных критериев;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выбирать, анализировать, систематизировать и интерпретировать информацию различных видов и форм представления;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находить сходные аргументы (подтверждающие или опровергающие одну и ту же идею, версию) в различных информационных источниках;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самостоятельно выбирать оптимальную форму представления информации и иллюстрировать решаемые задачи несложными схемами, диаграммами, иной графикой и их комбинациями;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оценивать надежность информации по критериям, предложенным педагогическим работником или сформулированным самостоятельно;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эффективно запоминать и систематизировать информацию.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3415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4738DD8-6FB1-7FA6-81DB-38F1847ACF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242" t="13463" r="36578" b="16375"/>
          <a:stretch/>
        </p:blipFill>
        <p:spPr>
          <a:xfrm>
            <a:off x="828583" y="275372"/>
            <a:ext cx="4570313" cy="6400800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58ABEDB-52C5-8FEC-1659-96CAF7BB4A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00" t="14886" r="30456" b="27120"/>
          <a:stretch/>
        </p:blipFill>
        <p:spPr>
          <a:xfrm>
            <a:off x="6951216" y="201803"/>
            <a:ext cx="4412201" cy="6454394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9161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5B2DE4-8233-0A45-4A05-335DC7C7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        Где можно прочитать тексты ФГОС НОО и ФГОС ООО?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293AA7-178F-A2C1-832B-25AC8EE9D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1615736"/>
            <a:ext cx="11043082" cy="45612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70C0"/>
                </a:solidFill>
              </a:rPr>
              <a:t>На сайте МОУ «</a:t>
            </a:r>
            <a:r>
              <a:rPr lang="ru-RU" b="1" dirty="0" err="1">
                <a:solidFill>
                  <a:srgbClr val="0070C0"/>
                </a:solidFill>
              </a:rPr>
              <a:t>Турунтаевской</a:t>
            </a:r>
            <a:r>
              <a:rPr lang="ru-RU" b="1" dirty="0">
                <a:solidFill>
                  <a:srgbClr val="0070C0"/>
                </a:solidFill>
              </a:rPr>
              <a:t> СОШ №1» в разделе «Переход на новый ФГОС»</a:t>
            </a:r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dirty="0"/>
              <a:t>  ссылка на текст ФГОС НОО:</a:t>
            </a:r>
          </a:p>
          <a:p>
            <a:pPr marL="0" indent="0" algn="just">
              <a:buNone/>
            </a:pPr>
            <a:r>
              <a:rPr lang="en-US" dirty="0">
                <a:hlinkClick r:id="rId2"/>
              </a:rPr>
              <a:t>https://www.garant.ru/products/ipo/prime/doc/400807193/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   ссылка на текст ФГОС ФГОС ООО:</a:t>
            </a:r>
          </a:p>
          <a:p>
            <a:pPr marL="0" indent="0" algn="just">
              <a:buNone/>
            </a:pPr>
            <a:r>
              <a:rPr lang="en-US" dirty="0">
                <a:hlinkClick r:id="rId3"/>
              </a:rPr>
              <a:t>https://www.garant.ru/products/ipo/prime/doc/401333920/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3273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CC09EC-4853-25DF-C80F-456C57A17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755254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 сентября 2022 г.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1-е и 5-е классы </a:t>
            </a:r>
            <a:r>
              <a:rPr lang="ru-RU" b="1" dirty="0" err="1">
                <a:solidFill>
                  <a:schemeClr val="bg1"/>
                </a:solidFill>
              </a:rPr>
              <a:t>Турунтаевской</a:t>
            </a:r>
            <a:r>
              <a:rPr lang="ru-RU" b="1" dirty="0">
                <a:solidFill>
                  <a:schemeClr val="bg1"/>
                </a:solidFill>
              </a:rPr>
              <a:t> СОШ 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переходят на ФГОС третьего поколения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62783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690</Words>
  <Application>Microsoft Office PowerPoint</Application>
  <PresentationFormat>Произвольный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Переход Турунтаевской школы  на новые ФГОС</vt:lpstr>
      <vt:lpstr>Что такое Федеральный государственный образовательный стандарт (ФГОС)?</vt:lpstr>
      <vt:lpstr>   Какие бывают ФГОС? </vt:lpstr>
      <vt:lpstr>История развития ФГОС в Российской Федерации</vt:lpstr>
      <vt:lpstr>Новые ФГОС 2021 года определяют четкие требования к предметным результатам по каждой учебной дисциплине</vt:lpstr>
      <vt:lpstr>Новые ФГОС 2021 года определяют четкие требования к личностным и метапредметным образовательным результатам. </vt:lpstr>
      <vt:lpstr>Слайд 7</vt:lpstr>
      <vt:lpstr>        Где можно прочитать тексты ФГОС НОО и ФГОС ООО?</vt:lpstr>
      <vt:lpstr>1 сентября 2022 г.  1-е и 5-е классы Турунтаевской СОШ   переходят на ФГОС третьего поколения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golavskaya.bsu@mail.ru</dc:creator>
  <cp:lastModifiedBy>1</cp:lastModifiedBy>
  <cp:revision>61</cp:revision>
  <dcterms:created xsi:type="dcterms:W3CDTF">2022-05-04T05:31:13Z</dcterms:created>
  <dcterms:modified xsi:type="dcterms:W3CDTF">2022-05-05T09:24:43Z</dcterms:modified>
</cp:coreProperties>
</file>